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</p:sldIdLst>
  <p:sldSz cx="12192000" cy="6858000"/>
  <p:notesSz cx="6858000" cy="9144000"/>
  <p:embeddedFontLst>
    <p:embeddedFont>
      <p:font typeface="Arima Madurai Black" charset="0"/>
      <p:bold r:id="rId12"/>
    </p:embeddedFont>
    <p:embeddedFont>
      <p:font typeface="Cambria Math" pitchFamily="18" charset="0"/>
      <p:regular r:id="rId13"/>
    </p:embeddedFont>
    <p:embeddedFont>
      <p:font typeface="Arima Madurai" charset="0"/>
      <p:regular r:id="rId14"/>
      <p:bold r:id="rId15"/>
    </p:embeddedFon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4281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14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82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59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3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49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97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19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880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9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5214730" y="1591125"/>
            <a:ext cx="1683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Toán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912164" y="2252431"/>
            <a:ext cx="6897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Hàng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và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lớp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405269" y="803050"/>
            <a:ext cx="79513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Thứ</a:t>
            </a:r>
            <a:r>
              <a:rPr lang="en-US" sz="3600" dirty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  </a:t>
            </a:r>
            <a:r>
              <a:rPr lang="en-US" sz="3600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Tư</a:t>
            </a:r>
            <a:r>
              <a:rPr lang="en-US" sz="3600" dirty="0" smtClean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ngày</a:t>
            </a:r>
            <a:r>
              <a:rPr lang="en-US" sz="3600" dirty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  </a:t>
            </a:r>
            <a:r>
              <a:rPr lang="en-US" sz="3600" dirty="0" smtClean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29 </a:t>
            </a:r>
            <a:r>
              <a:rPr lang="en-US" sz="3600" dirty="0" err="1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tháng</a:t>
            </a:r>
            <a:r>
              <a:rPr lang="en-US" sz="3600" dirty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 </a:t>
            </a:r>
            <a:r>
              <a:rPr lang="en-US" sz="3600" dirty="0" smtClean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9 </a:t>
            </a:r>
            <a:r>
              <a:rPr lang="en-US" sz="3600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năm</a:t>
            </a:r>
            <a:r>
              <a:rPr lang="en-US" sz="3600" dirty="0" smtClean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 </a:t>
            </a:r>
            <a:r>
              <a:rPr lang="en-US" sz="3600" dirty="0">
                <a:solidFill>
                  <a:schemeClr val="lt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2021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2483823" y="48046"/>
            <a:ext cx="7383388" cy="866354"/>
          </a:xfrm>
          <a:prstGeom prst="cloudCallout">
            <a:avLst>
              <a:gd name="adj1" fmla="val 29773"/>
              <a:gd name="adj2" fmla="val -66250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Hãy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theo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thứ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tự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0" name="Google Shape;110;p4"/>
          <p:cNvGraphicFramePr/>
          <p:nvPr>
            <p:extLst>
              <p:ext uri="{D42A27DB-BD31-4B8C-83A1-F6EECF244321}">
                <p14:modId xmlns:p14="http://schemas.microsoft.com/office/powerpoint/2010/main" val="2405356446"/>
              </p:ext>
            </p:extLst>
          </p:nvPr>
        </p:nvGraphicFramePr>
        <p:xfrm>
          <a:off x="397566" y="1017102"/>
          <a:ext cx="11396900" cy="48237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643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1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1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49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19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7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647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10442709" y="2054137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044600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chục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7702818" y="2040860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175517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96735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00107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8607261" y="1243231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061765" y="1236594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88575" y="1748471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45565" y="3198498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321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10741499" y="32088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9438481" y="31984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071764" y="319849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49832" y="4135450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654 000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10739121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9415719" y="4138234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065285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558126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4739344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689959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47392" y="5120907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654 321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0750393" y="512090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9415719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8063655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6558126" y="512090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4739344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689959" y="514494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animBg="1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122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5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Lớp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đơn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vị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gồm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mấy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hàng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?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Đó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những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hàng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nào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?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gồm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3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chục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Lớp nghìn gồm mấy hàng? Đó là những hàng nào?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 nghìn gồm 3 hàng: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nghìn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chục nghìn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trăm nghìn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 descr="20 Education Powerpoint Templates ideas in 2021 | powerpoint templates,  powerpoint, templa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140201" y="4029500"/>
            <a:ext cx="10473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Thực</a:t>
            </a:r>
            <a:r>
              <a:rPr lang="en-US" sz="166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166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hành</a:t>
            </a:r>
            <a:endParaRPr sz="100" dirty="0"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1.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theo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9" name="Google Shape;169;p7"/>
          <p:cNvGraphicFramePr/>
          <p:nvPr>
            <p:extLst>
              <p:ext uri="{D42A27DB-BD31-4B8C-83A1-F6EECF244321}">
                <p14:modId xmlns:p14="http://schemas.microsoft.com/office/powerpoint/2010/main" val="3099373384"/>
              </p:ext>
            </p:extLst>
          </p:nvPr>
        </p:nvGraphicFramePr>
        <p:xfrm>
          <a:off x="123687" y="642491"/>
          <a:ext cx="11869500" cy="6104815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Đọc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số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số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Lớp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nghìn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Lớp đơn vị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5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Hàng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trăm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nghìn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Hàng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chục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nghìn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nghìn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trăm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Hàng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chục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Hàng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đơn vị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mươi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tư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ba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mười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hai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54 312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D303BA"/>
                        </a:solidFill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4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2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Bốn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mươi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lăm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nghìn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trăm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mười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ba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54 302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6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4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3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0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Chín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trăm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mười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nghìn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tám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trăm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1" y="3694863"/>
            <a:ext cx="1152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45 213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948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369486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7370416" y="37111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4364098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Năm  mươi tư nghìn ba trăm linh hai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5155339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Sáu trăm năm mươi tư nghìn ba trăm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654 300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912 800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9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8" y="251792"/>
            <a:ext cx="120064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2.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a)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Đọc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sau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3 ở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thuộc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6" name="Google Shape;196;p8"/>
          <p:cNvGrpSpPr/>
          <p:nvPr/>
        </p:nvGrpSpPr>
        <p:grpSpPr>
          <a:xfrm>
            <a:off x="395786" y="1326994"/>
            <a:ext cx="6616794" cy="584777"/>
            <a:chOff x="395785" y="1433012"/>
            <a:chExt cx="6616794" cy="584777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395785" y="1433012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46 307   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;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2601383" y="1433014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56 032     ;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4806981" y="1433012"/>
              <a:ext cx="22055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123 517  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;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2" name="Google Shape;202;p8"/>
          <p:cNvSpPr/>
          <p:nvPr/>
        </p:nvSpPr>
        <p:spPr>
          <a:xfrm>
            <a:off x="1367051" y="2593074"/>
            <a:ext cx="9457898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46 307: Bốn mươi sáu nghìn ba trăm linh bảy.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 số 3 thuộc hàng trăm, lớp đơn vị.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006673" y="2735229"/>
            <a:ext cx="10549719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56 032: Năm mươi sáu nghìn không trăm ba mươi hai.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 số 3 thuộc hàng chục, lớp đơn vị.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006673" y="2664151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123 517: Một trăm hai mươi ba nghìn năm trăm mười bảy.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 số 3 thuộc hàng nghìn, lớp nghìn.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c 1"/>
          <p:cNvSpPr/>
          <p:nvPr/>
        </p:nvSpPr>
        <p:spPr>
          <a:xfrm rot="7107404">
            <a:off x="147482" y="1077450"/>
            <a:ext cx="610887" cy="101244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7107404">
            <a:off x="837155" y="1048855"/>
            <a:ext cx="610887" cy="101244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7107404">
            <a:off x="2374045" y="1031810"/>
            <a:ext cx="610887" cy="101244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7107404">
            <a:off x="3036010" y="1019344"/>
            <a:ext cx="610887" cy="101244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231031" y="540303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b)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Ghi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7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bảng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sau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(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theo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):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2" name="Google Shape;212;p9"/>
          <p:cNvGraphicFramePr/>
          <p:nvPr>
            <p:extLst>
              <p:ext uri="{D42A27DB-BD31-4B8C-83A1-F6EECF244321}">
                <p14:modId xmlns:p14="http://schemas.microsoft.com/office/powerpoint/2010/main" val="209888226"/>
              </p:ext>
            </p:extLst>
          </p:nvPr>
        </p:nvGraphicFramePr>
        <p:xfrm>
          <a:off x="1633579" y="1479408"/>
          <a:ext cx="7630100" cy="27833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907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7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7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Số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38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7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53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6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7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021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7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9 518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5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Giá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trị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chữ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7</a:t>
                      </a:r>
                      <a:endParaRPr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ma Madurai"/>
                          <a:cs typeface="Times New Roman" panose="02020603050405020304" pitchFamily="18" charset="0"/>
                          <a:sym typeface="Arima Madurai"/>
                        </a:rPr>
                        <a:t>700</a:t>
                      </a:r>
                      <a:endParaRPr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Times New Roman" panose="02020603050405020304" pitchFamily="18" charset="0"/>
                        <a:ea typeface="Arima Madurai"/>
                        <a:cs typeface="Times New Roman" panose="02020603050405020304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5681230" y="3062043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7000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7537323" y="3062043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70 000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phụ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83137" y="463827"/>
            <a:ext cx="89196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3.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Viết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sau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thành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tổng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(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theo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):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2544786" y="1181220"/>
            <a:ext cx="7157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52 314  ;  503 060  ;  83 760  ;  176 091.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571103" y="1948068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724042" y="1948068"/>
            <a:ext cx="14312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52 314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3042633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45933" y="1948068"/>
            <a:ext cx="15911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50 000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4853973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48230" y="194806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321652" y="190715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93606" y="1948067"/>
            <a:ext cx="993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7522496" y="190168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901968" y="1948066"/>
            <a:ext cx="7222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8390781" y="189837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61389" y="1946916"/>
            <a:ext cx="5376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724027" y="2842829"/>
            <a:ext cx="1722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503 060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1724028" y="3872903"/>
            <a:ext cx="1484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83 760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1724027" y="4902977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176 091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3435979" y="2816324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96936" y="2842829"/>
            <a:ext cx="1855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500 000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5649085" y="28019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58249" y="284282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7179710" y="280854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28629" y="2849456"/>
            <a:ext cx="728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3164305" y="38566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625262" y="3883126"/>
            <a:ext cx="17083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80 000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5072614" y="384221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34786" y="3883125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6630180" y="383338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66996" y="3883125"/>
            <a:ext cx="9045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700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8256998" y="3881973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7872570" y="383910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63698" y="487040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724666" y="4896925"/>
            <a:ext cx="202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100 000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8" y="4896912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70 000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222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6000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4" y="4895760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90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099035" y="5375671"/>
            <a:ext cx="10389705" cy="1258823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 trị của mỗi số bằng tổng giá trị của các chữ số ở các hàng tạo nên số đó.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18553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Dặn</a:t>
            </a: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 Black"/>
                <a:cs typeface="Times New Roman" panose="02020603050405020304" pitchFamily="18" charset="0"/>
                <a:sym typeface="Arima Madurai Black"/>
              </a:rPr>
              <a:t>dò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2060771" y="2600695"/>
            <a:ext cx="7725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-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Chuẩn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bị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“So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sánh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có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nhiều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400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”.</a:t>
            </a:r>
            <a:endParaRPr sz="400" dirty="0"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519</Words>
  <Application>Microsoft Office PowerPoint</Application>
  <PresentationFormat>Custom</PresentationFormat>
  <Paragraphs>166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Arima Madurai Black</vt:lpstr>
      <vt:lpstr>Cambria Math</vt:lpstr>
      <vt:lpstr>Times New Roman</vt:lpstr>
      <vt:lpstr>Arima Madurai</vt:lpstr>
      <vt:lpstr>Comic Sans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Windows User</cp:lastModifiedBy>
  <cp:revision>13</cp:revision>
  <dcterms:created xsi:type="dcterms:W3CDTF">2021-08-23T11:11:22Z</dcterms:created>
  <dcterms:modified xsi:type="dcterms:W3CDTF">2021-09-28T00:54:54Z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